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heme/theme13.xml" ContentType="application/vnd.openxmlformats-officedocument.theme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0.png" ContentType="image/png"/>
  <Override PartName="/ppt/media/image9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fonts/Font_1_Gelasio_Bold.fntdata" ContentType="application/x-fontdata"/>
  <Override PartName="/ppt/presProps.xml" ContentType="application/vnd.openxmlformats-officedocument.presentationml.presPro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4630400" cy="8229600"/>
  <p:notesSz cx="8229600" cy="14630400"/>
  <p:embeddedFontLst>
    <p:embeddedFont>
      <p:font typeface="Gelasio"/>
      <p:bold r:id="rId15"/>
    </p:embeddedFont>
    <p:embeddedFont>
      <p:font typeface="Calibri Light"/>
    </p:embeddedFont>
    <p:embeddedFont>
      <p:font typeface="Gelasio Light"/>
    </p:embeddedFont>
    <p:embeddedFont>
      <p:font typeface="Microsoft YaHei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font" Target="fonts/Font_1_Gelasio_Bold.fntdata"/><Relationship Id="rId16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Pulse para desplazar la diapositiva</a:t>
            </a:r>
            <a:endParaRPr b="0" lang="es-E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S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Pulse para editar el formato de las notas</a:t>
            </a:r>
            <a:endParaRPr b="0" lang="es-E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s-E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&lt;cabecera&gt;</a:t>
            </a:r>
            <a:endParaRPr b="0" lang="es-E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s-E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s-E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&lt;fecha/hora&gt;</a:t>
            </a:r>
            <a:endParaRPr b="0" lang="es-E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s-E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s-E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&lt;pie de página&gt;</a:t>
            </a:r>
            <a:endParaRPr b="0" lang="es-E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s-E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3E5FAB09-637A-4B0B-B782-A54CFC58F0BF}" type="slidenum">
              <a:rPr b="0" lang="es-E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E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s-E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7EB4E32-82B2-440E-9B97-8B88CEA5E0D9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s-E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sldNum" idx="1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70308CD-40B6-4328-94AB-97AD01CCD422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s-E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sldNum" idx="1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FA4F062-BDE2-4588-9A76-AE6AB291E61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s-E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387BF5F2-C8E8-48DF-AEBB-A373EC80EAA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s-E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B3400F4-834E-4647-89E8-9F23819932D0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s-E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C981994-86B5-4E45-9439-53C3F4AB9403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s-E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966F6AF-D719-4D09-8C0A-3E1A1DBB217B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s-E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933A57F-A427-4170-97B6-7A44FE0BAF47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s-E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68B8ACC-1601-4936-8054-BE8F8983598D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s-E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5367E5EE-A30F-48FE-A1F7-6179CBDEC729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es-E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sldNum" idx="1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F6DEBB4-B6A5-4C08-BEB2-D1D96BC222F1}" type="slidenum">
              <a:rPr b="0" lang="en-US" sz="12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&lt;número&gt;</a:t>
            </a:fld>
            <a:endParaRPr b="0" lang="es-E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1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Pulse para editar el formato del texto de título</a:t>
            </a:r>
            <a:endParaRPr b="0" lang="es-E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Pulse para editar el formato de texto del esquema</a:t>
            </a:r>
            <a:endParaRPr b="0" lang="es-E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 del esquema</a:t>
            </a:r>
            <a:endParaRPr b="0" lang="es-E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Sexto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Séptimo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302d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46434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6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Pulse para editar el formato del texto de título</a:t>
            </a:r>
            <a:endParaRPr b="0" lang="es-E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Pulse para editar el formato de texto del esquema</a:t>
            </a:r>
            <a:endParaRPr b="0" lang="es-E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 del esquema</a:t>
            </a:r>
            <a:endParaRPr b="0" lang="es-E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Sexto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Séptimo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302d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46434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1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Pulse para editar el formato del texto de título</a:t>
            </a:r>
            <a:endParaRPr b="0" lang="es-E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Pulse para editar el formato de texto del esquema</a:t>
            </a:r>
            <a:endParaRPr b="0" lang="es-E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 del esquema</a:t>
            </a:r>
            <a:endParaRPr b="0" lang="es-E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Sexto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Séptimo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302d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46434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56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Pulse para editar el formato del texto de título</a:t>
            </a:r>
            <a:endParaRPr b="0" lang="es-E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Pulse para editar el formato de texto del esquema</a:t>
            </a:r>
            <a:endParaRPr b="0" lang="es-E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 del esquema</a:t>
            </a:r>
            <a:endParaRPr b="0" lang="es-E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Sexto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Séptimo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302d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46434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6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Pulse para editar el formato del texto de título</a:t>
            </a:r>
            <a:endParaRPr b="0" lang="es-E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Pulse para editar el formato de texto del esquema</a:t>
            </a:r>
            <a:endParaRPr b="0" lang="es-E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 del esquema</a:t>
            </a:r>
            <a:endParaRPr b="0" lang="es-E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Sexto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Séptimo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302d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46434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1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Pulse para editar el formato del texto de título</a:t>
            </a:r>
            <a:endParaRPr b="0" lang="es-E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Pulse para editar el formato de texto del esquema</a:t>
            </a:r>
            <a:endParaRPr b="0" lang="es-E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 del esquema</a:t>
            </a:r>
            <a:endParaRPr b="0" lang="es-E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Sexto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Séptimo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302d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46434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16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Pulse para editar el formato del texto de título</a:t>
            </a:r>
            <a:endParaRPr b="0" lang="es-E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Pulse para editar el formato de texto del esquema</a:t>
            </a:r>
            <a:endParaRPr b="0" lang="es-E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 del esquema</a:t>
            </a:r>
            <a:endParaRPr b="0" lang="es-E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Sexto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Séptimo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302d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46434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1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Pulse para editar el formato del texto de título</a:t>
            </a:r>
            <a:endParaRPr b="0" lang="es-E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Pulse para editar el formato de texto del esquema</a:t>
            </a:r>
            <a:endParaRPr b="0" lang="es-E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 del esquema</a:t>
            </a:r>
            <a:endParaRPr b="0" lang="es-E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Sexto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Séptimo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302d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46434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26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Pulse para editar el formato del texto de título</a:t>
            </a:r>
            <a:endParaRPr b="0" lang="es-E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Pulse para editar el formato de texto del esquema</a:t>
            </a:r>
            <a:endParaRPr b="0" lang="es-E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 del esquema</a:t>
            </a:r>
            <a:endParaRPr b="0" lang="es-E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Sexto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Séptimo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302d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46434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1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Pulse para editar el formato del texto de título</a:t>
            </a:r>
            <a:endParaRPr b="0" lang="es-E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Pulse para editar el formato de texto del esquema</a:t>
            </a:r>
            <a:endParaRPr b="0" lang="es-E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 del esquema</a:t>
            </a:r>
            <a:endParaRPr b="0" lang="es-E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Sexto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Séptimo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302d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46434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36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Pulse para editar el formato del texto de título</a:t>
            </a:r>
            <a:endParaRPr b="0" lang="es-E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Pulse para editar el formato de texto del esquema</a:t>
            </a:r>
            <a:endParaRPr b="0" lang="es-E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 del esquema</a:t>
            </a:r>
            <a:endParaRPr b="0" lang="es-E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Sexto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Séptimo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302d2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46434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pic>
        <p:nvPicPr>
          <p:cNvPr id="41" name="Image 0" descr="preencoded.png">
            <a:hlinkClick r:id="rId2"/>
          </p:cNvPr>
          <p:cNvPicPr/>
          <p:nvPr/>
        </p:nvPicPr>
        <p:blipFill>
          <a:blip r:embed="rId3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s-ES" sz="4400" strike="noStrike" u="none">
                <a:solidFill>
                  <a:schemeClr val="dk1"/>
                </a:solidFill>
                <a:effectLst/>
                <a:uFillTx/>
                <a:latin typeface="Calibri Light"/>
              </a:rPr>
              <a:t>Pulse para editar el formato del texto de título</a:t>
            </a:r>
            <a:endParaRPr b="0" lang="es-ES" sz="4400" strike="noStrike" u="none">
              <a:solidFill>
                <a:schemeClr val="dk1"/>
              </a:solidFill>
              <a:effectLst/>
              <a:uFillTx/>
              <a:latin typeface="Calibri Light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Pulse para editar el formato de texto del esquema</a:t>
            </a:r>
            <a:endParaRPr b="0" lang="es-E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Segundo nivel del esquema</a:t>
            </a:r>
            <a:endParaRPr b="0" lang="es-E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Tercer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Cuarto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Quinto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Sexto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E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Séptimo nivel del esquema</a:t>
            </a:r>
            <a:endParaRPr b="0" lang="es-E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6" name="Text 0"/>
          <p:cNvSpPr/>
          <p:nvPr/>
        </p:nvSpPr>
        <p:spPr>
          <a:xfrm>
            <a:off x="540000" y="2691360"/>
            <a:ext cx="810000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4400" strike="noStrike" u="none">
                <a:solidFill>
                  <a:srgbClr val="d8b6a4"/>
                </a:solidFill>
                <a:effectLst/>
                <a:uFillTx/>
                <a:latin typeface="Gelasio"/>
                <a:ea typeface="Gelasio"/>
              </a:rPr>
              <a:t>Componente de usabilidad:</a:t>
            </a:r>
            <a:endParaRPr b="0" lang="es-E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5550"/>
              </a:lnSpc>
              <a:spcBef>
                <a:spcPts val="1191"/>
              </a:spcBef>
              <a:spcAft>
                <a:spcPts val="992"/>
              </a:spcAft>
              <a:tabLst>
                <a:tab algn="l" pos="0"/>
              </a:tabLst>
            </a:pPr>
            <a:r>
              <a:rPr b="0" lang="en-US" sz="4400" strike="noStrike" u="none">
                <a:solidFill>
                  <a:srgbClr val="d8b6a4"/>
                </a:solidFill>
                <a:effectLst/>
                <a:uFillTx/>
                <a:latin typeface="Gelasio"/>
                <a:ea typeface="Gelasio"/>
              </a:rPr>
              <a:t>nº errores y gravedad </a:t>
            </a:r>
            <a:endParaRPr b="0" lang="es-E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Text 1"/>
          <p:cNvSpPr/>
          <p:nvPr/>
        </p:nvSpPr>
        <p:spPr>
          <a:xfrm>
            <a:off x="1440000" y="6480000"/>
            <a:ext cx="75560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 anchorCtr="1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Realizado por:                  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   ·Alfonso Casanueva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   ·Mario Sanchez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   ·David Roman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 0"/>
          <p:cNvSpPr/>
          <p:nvPr/>
        </p:nvSpPr>
        <p:spPr>
          <a:xfrm>
            <a:off x="793800" y="1663920"/>
            <a:ext cx="8706600" cy="56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450"/>
              </a:lnSpc>
              <a:tabLst>
                <a:tab algn="l" pos="0"/>
              </a:tabLst>
            </a:pPr>
            <a:r>
              <a:rPr b="0" lang="en-US" sz="3550" strike="noStrike" u="none">
                <a:solidFill>
                  <a:srgbClr val="d8b6a4"/>
                </a:solidFill>
                <a:effectLst/>
                <a:uFillTx/>
                <a:latin typeface="Gelasio"/>
                <a:ea typeface="Gelasio"/>
              </a:rPr>
              <a:t>Beneficios de una Gestión Eficaz de Errores</a:t>
            </a:r>
            <a:endParaRPr b="0" lang="es-ES" sz="3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3" name="Image 0" descr="preencoded.png"/>
          <p:cNvPicPr/>
          <p:nvPr/>
        </p:nvPicPr>
        <p:blipFill>
          <a:blip r:embed="rId1"/>
          <a:stretch/>
        </p:blipFill>
        <p:spPr>
          <a:xfrm>
            <a:off x="793800" y="2684520"/>
            <a:ext cx="566640" cy="56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4" name="Text 1"/>
          <p:cNvSpPr/>
          <p:nvPr/>
        </p:nvSpPr>
        <p:spPr>
          <a:xfrm>
            <a:off x="1644120" y="281916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Experiencia Mejorada</a:t>
            </a:r>
            <a:endParaRPr b="0" lang="es-E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5" name="Text 2"/>
          <p:cNvSpPr/>
          <p:nvPr/>
        </p:nvSpPr>
        <p:spPr>
          <a:xfrm>
            <a:off x="1644120" y="3309480"/>
            <a:ext cx="552888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Los usuarios se sienten más seguros y confiados al navegar por interfaces que les ayudan a corregir errores de manera eficiente.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6" name="Image 1" descr="preencoded.png"/>
          <p:cNvPicPr/>
          <p:nvPr/>
        </p:nvPicPr>
        <p:blipFill>
          <a:blip r:embed="rId2"/>
          <a:stretch/>
        </p:blipFill>
        <p:spPr>
          <a:xfrm>
            <a:off x="7457040" y="2684520"/>
            <a:ext cx="566640" cy="56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7" name="Text 3"/>
          <p:cNvSpPr/>
          <p:nvPr/>
        </p:nvSpPr>
        <p:spPr>
          <a:xfrm>
            <a:off x="8307360" y="2819160"/>
            <a:ext cx="292896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Menos Soporte Técnico</a:t>
            </a:r>
            <a:endParaRPr b="0" lang="es-E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8" name="Text 4"/>
          <p:cNvSpPr/>
          <p:nvPr/>
        </p:nvSpPr>
        <p:spPr>
          <a:xfrm>
            <a:off x="8307360" y="3309480"/>
            <a:ext cx="552888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Interfaces autoexplicativas reducen significativamente el volumen de consultas al servicio de atención al cliente.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9" name="Image 2" descr="preencoded.png"/>
          <p:cNvPicPr/>
          <p:nvPr/>
        </p:nvPicPr>
        <p:blipFill>
          <a:blip r:embed="rId3"/>
          <a:stretch/>
        </p:blipFill>
        <p:spPr>
          <a:xfrm>
            <a:off x="793800" y="4852080"/>
            <a:ext cx="566640" cy="56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0" name="Text 5"/>
          <p:cNvSpPr/>
          <p:nvPr/>
        </p:nvSpPr>
        <p:spPr>
          <a:xfrm>
            <a:off x="1644120" y="49867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Mayor Eficiencia</a:t>
            </a:r>
            <a:endParaRPr b="0" lang="es-E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1" name="Text 6"/>
          <p:cNvSpPr/>
          <p:nvPr/>
        </p:nvSpPr>
        <p:spPr>
          <a:xfrm>
            <a:off x="1644120" y="5477040"/>
            <a:ext cx="552888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Los usuarios completan tareas más rápidamente cuando los errores se previenen o resuelven de forma intuitiva.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2" name="Image 3" descr="preencoded.png"/>
          <p:cNvPicPr/>
          <p:nvPr/>
        </p:nvPicPr>
        <p:blipFill>
          <a:blip r:embed="rId4"/>
          <a:stretch/>
        </p:blipFill>
        <p:spPr>
          <a:xfrm>
            <a:off x="7457040" y="4852080"/>
            <a:ext cx="566640" cy="566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3" name="Text 7"/>
          <p:cNvSpPr/>
          <p:nvPr/>
        </p:nvSpPr>
        <p:spPr>
          <a:xfrm>
            <a:off x="8307360" y="4986720"/>
            <a:ext cx="30384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Fidelización Aumentada</a:t>
            </a:r>
            <a:endParaRPr b="0" lang="es-E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4" name="Text 8"/>
          <p:cNvSpPr/>
          <p:nvPr/>
        </p:nvSpPr>
        <p:spPr>
          <a:xfrm>
            <a:off x="8307360" y="5477040"/>
            <a:ext cx="552888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La confianza generada por un manejo efectivo de errores se traduce en mayor retención y satisfacción del usuario.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5"/>
          <a:stretch/>
        </p:blipFill>
        <p:spPr>
          <a:xfrm>
            <a:off x="10877400" y="7430040"/>
            <a:ext cx="3753000" cy="799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7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464342">
              <a:alpha val="80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8" name="Text 1"/>
          <p:cNvSpPr/>
          <p:nvPr/>
        </p:nvSpPr>
        <p:spPr>
          <a:xfrm>
            <a:off x="2997720" y="3274200"/>
            <a:ext cx="8634600" cy="977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7699"/>
              </a:lnSpc>
              <a:tabLst>
                <a:tab algn="l" pos="0"/>
              </a:tabLst>
            </a:pPr>
            <a:r>
              <a:rPr b="0" lang="en-US" sz="6150" strike="noStrike" u="none">
                <a:solidFill>
                  <a:srgbClr val="d8b6a4"/>
                </a:solidFill>
                <a:effectLst/>
                <a:uFillTx/>
                <a:latin typeface="Gelasio"/>
                <a:ea typeface="Gelasio"/>
              </a:rPr>
              <a:t>¡Gracias por su atención!</a:t>
            </a:r>
            <a:endParaRPr b="0" lang="es-ES" sz="61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69" name="Text 2"/>
          <p:cNvSpPr/>
          <p:nvPr/>
        </p:nvSpPr>
        <p:spPr>
          <a:xfrm>
            <a:off x="793800" y="459252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9" name="Text 0"/>
          <p:cNvSpPr/>
          <p:nvPr/>
        </p:nvSpPr>
        <p:spPr>
          <a:xfrm>
            <a:off x="793800" y="4758480"/>
            <a:ext cx="9845280" cy="56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450"/>
              </a:lnSpc>
              <a:tabLst>
                <a:tab algn="l" pos="0"/>
              </a:tabLst>
            </a:pPr>
            <a:r>
              <a:rPr b="0" lang="en-US" sz="3550" strike="noStrike" u="none">
                <a:solidFill>
                  <a:srgbClr val="d8b6a4"/>
                </a:solidFill>
                <a:effectLst/>
                <a:uFillTx/>
                <a:latin typeface="Gelasio"/>
                <a:ea typeface="Gelasio"/>
              </a:rPr>
              <a:t>Los Cuatro Tipos de Errores según Jakob Nielsen</a:t>
            </a:r>
            <a:endParaRPr b="0" lang="es-ES" sz="3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Text 1"/>
          <p:cNvSpPr/>
          <p:nvPr/>
        </p:nvSpPr>
        <p:spPr>
          <a:xfrm>
            <a:off x="793800" y="5580720"/>
            <a:ext cx="130424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El gurú de la usabilidad web identificó cuatro categorías fundamentales de errores que cometen los usuarios al interactuar con interfaces digitales. Comprender estas tipologías es clave para diseñar experiencias más intuitivas.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10877400" y="7430040"/>
            <a:ext cx="3753000" cy="799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3" name="Text 0"/>
          <p:cNvSpPr/>
          <p:nvPr/>
        </p:nvSpPr>
        <p:spPr>
          <a:xfrm>
            <a:off x="793800" y="3923640"/>
            <a:ext cx="4994640" cy="56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450"/>
              </a:lnSpc>
              <a:tabLst>
                <a:tab algn="l" pos="0"/>
              </a:tabLst>
            </a:pPr>
            <a:r>
              <a:rPr b="0" lang="en-US" sz="3550" strike="noStrike" u="none">
                <a:solidFill>
                  <a:srgbClr val="d8b6a4"/>
                </a:solidFill>
                <a:effectLst/>
                <a:uFillTx/>
                <a:latin typeface="Gelasio"/>
                <a:ea typeface="Gelasio"/>
              </a:rPr>
              <a:t>Errores de Acción (Slips)</a:t>
            </a:r>
            <a:endParaRPr b="0" lang="es-ES" sz="3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4" name="Shape 1"/>
          <p:cNvSpPr/>
          <p:nvPr/>
        </p:nvSpPr>
        <p:spPr>
          <a:xfrm>
            <a:off x="793800" y="4745520"/>
            <a:ext cx="4196160" cy="2395440"/>
          </a:xfrm>
          <a:prstGeom prst="roundRect">
            <a:avLst>
              <a:gd name="adj" fmla="val 1420"/>
            </a:avLst>
          </a:prstGeom>
          <a:solidFill>
            <a:srgbClr val="3734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" name="Text 2"/>
          <p:cNvSpPr/>
          <p:nvPr/>
        </p:nvSpPr>
        <p:spPr>
          <a:xfrm>
            <a:off x="1020600" y="49723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Definición</a:t>
            </a:r>
            <a:endParaRPr b="0" lang="es-E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6" name="Text 3"/>
          <p:cNvSpPr/>
          <p:nvPr/>
        </p:nvSpPr>
        <p:spPr>
          <a:xfrm>
            <a:off x="1020600" y="5463000"/>
            <a:ext cx="374220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El usuario sabe exactamente lo que quiere hacer, pero comete un error involuntario durante la ejecución de la tarea.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" name="Shape 4"/>
          <p:cNvSpPr/>
          <p:nvPr/>
        </p:nvSpPr>
        <p:spPr>
          <a:xfrm>
            <a:off x="5217120" y="4745520"/>
            <a:ext cx="4196160" cy="2395440"/>
          </a:xfrm>
          <a:prstGeom prst="roundRect">
            <a:avLst>
              <a:gd name="adj" fmla="val 1420"/>
            </a:avLst>
          </a:prstGeom>
          <a:solidFill>
            <a:srgbClr val="3734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" name="Text 5"/>
          <p:cNvSpPr/>
          <p:nvPr/>
        </p:nvSpPr>
        <p:spPr>
          <a:xfrm>
            <a:off x="5443920" y="49723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Causa Principal</a:t>
            </a:r>
            <a:endParaRPr b="0" lang="es-E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Text 6"/>
          <p:cNvSpPr/>
          <p:nvPr/>
        </p:nvSpPr>
        <p:spPr>
          <a:xfrm>
            <a:off x="5443920" y="5463000"/>
            <a:ext cx="3742200" cy="145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Problemas de diseño visual: botones demasiado próximos, controles confusos o elementos mal posicionados.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Shape 7"/>
          <p:cNvSpPr/>
          <p:nvPr/>
        </p:nvSpPr>
        <p:spPr>
          <a:xfrm>
            <a:off x="9640080" y="4745520"/>
            <a:ext cx="4196160" cy="2395440"/>
          </a:xfrm>
          <a:prstGeom prst="roundRect">
            <a:avLst>
              <a:gd name="adj" fmla="val 1420"/>
            </a:avLst>
          </a:prstGeom>
          <a:solidFill>
            <a:srgbClr val="3734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" name="Text 8"/>
          <p:cNvSpPr/>
          <p:nvPr/>
        </p:nvSpPr>
        <p:spPr>
          <a:xfrm>
            <a:off x="9866880" y="49723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Solución</a:t>
            </a:r>
            <a:endParaRPr b="0" lang="es-E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2" name="Text 9"/>
          <p:cNvSpPr/>
          <p:nvPr/>
        </p:nvSpPr>
        <p:spPr>
          <a:xfrm>
            <a:off x="9866880" y="5463000"/>
            <a:ext cx="374220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Mejorar el espaciado entre elementos y aplicar principios de proximidad visual para evitar clics accidentales.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2"/>
          <a:stretch/>
        </p:blipFill>
        <p:spPr>
          <a:xfrm>
            <a:off x="10877400" y="7430040"/>
            <a:ext cx="3753000" cy="799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 0"/>
          <p:cNvSpPr/>
          <p:nvPr/>
        </p:nvSpPr>
        <p:spPr>
          <a:xfrm>
            <a:off x="605160" y="475560"/>
            <a:ext cx="5535720" cy="432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399"/>
              </a:lnSpc>
              <a:tabLst>
                <a:tab algn="l" pos="0"/>
              </a:tabLst>
            </a:pPr>
            <a:r>
              <a:rPr b="0" lang="en-US" sz="2700" strike="noStrike" u="none">
                <a:solidFill>
                  <a:srgbClr val="d8b6a4"/>
                </a:solidFill>
                <a:effectLst/>
                <a:uFillTx/>
                <a:latin typeface="Gelasio"/>
                <a:ea typeface="Gelasio"/>
              </a:rPr>
              <a:t>Errores de Conocimiento (Mistakes)</a:t>
            </a:r>
            <a:endParaRPr b="0" lang="es-ES" sz="2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5" name="Text 1"/>
          <p:cNvSpPr/>
          <p:nvPr/>
        </p:nvSpPr>
        <p:spPr>
          <a:xfrm>
            <a:off x="605160" y="1275120"/>
            <a:ext cx="2161440" cy="27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d8b6a4"/>
                </a:solidFill>
                <a:effectLst/>
                <a:uFillTx/>
                <a:latin typeface="Gelasio"/>
                <a:ea typeface="Gelasio"/>
              </a:rPr>
              <a:t>¿Qué son?</a:t>
            </a:r>
            <a:endParaRPr b="0" lang="es-E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Text 2"/>
          <p:cNvSpPr/>
          <p:nvPr/>
        </p:nvSpPr>
        <p:spPr>
          <a:xfrm>
            <a:off x="605160" y="1718280"/>
            <a:ext cx="6498720" cy="55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Surgen cuando el usuario tiene un modelo mental incorrecto sobre el funcionamiento del sistema o carece de la información necesaria.</a:t>
            </a:r>
            <a:endParaRPr b="0" lang="es-ES" sz="1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Text 3"/>
          <p:cNvSpPr/>
          <p:nvPr/>
        </p:nvSpPr>
        <p:spPr>
          <a:xfrm>
            <a:off x="538560" y="3240000"/>
            <a:ext cx="2161440" cy="270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d8b6a4"/>
                </a:solidFill>
                <a:effectLst/>
                <a:uFillTx/>
                <a:latin typeface="Gelasio"/>
                <a:ea typeface="Gelasio"/>
              </a:rPr>
              <a:t>Ejemplo Típico</a:t>
            </a:r>
            <a:endParaRPr b="0" lang="es-ES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Text 4"/>
          <p:cNvSpPr/>
          <p:nvPr/>
        </p:nvSpPr>
        <p:spPr>
          <a:xfrm>
            <a:off x="521280" y="3574080"/>
            <a:ext cx="6498720" cy="55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Cerrar la ventana del navegador pensando que equivale a "cerrar sesión", perdiendo datos no guardados.</a:t>
            </a:r>
            <a:endParaRPr b="0" lang="es-ES" sz="1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9" name="Image 0" descr="preencoded.png"/>
          <p:cNvPicPr/>
          <p:nvPr/>
        </p:nvPicPr>
        <p:blipFill>
          <a:blip r:embed="rId1"/>
          <a:stretch/>
        </p:blipFill>
        <p:spPr>
          <a:xfrm>
            <a:off x="7740000" y="1440000"/>
            <a:ext cx="5572440" cy="5572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0" name="Text 5"/>
          <p:cNvSpPr/>
          <p:nvPr/>
        </p:nvSpPr>
        <p:spPr>
          <a:xfrm>
            <a:off x="540000" y="2507040"/>
            <a:ext cx="6498720" cy="55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149"/>
              </a:lnSpc>
              <a:tabLst>
                <a:tab algn="l" pos="0"/>
              </a:tabLst>
            </a:pPr>
            <a:r>
              <a:rPr b="0" lang="en-US" sz="13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Estos errores revelan problemas en la arquitectura de información y la comunicación de las funcionalidades del sistema.</a:t>
            </a:r>
            <a:endParaRPr b="0" lang="es-ES" sz="13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10877400" y="7430040"/>
            <a:ext cx="3753000" cy="799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 0"/>
          <p:cNvSpPr/>
          <p:nvPr/>
        </p:nvSpPr>
        <p:spPr>
          <a:xfrm>
            <a:off x="793800" y="1865880"/>
            <a:ext cx="6627240" cy="56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450"/>
              </a:lnSpc>
              <a:tabLst>
                <a:tab algn="l" pos="0"/>
              </a:tabLst>
            </a:pPr>
            <a:r>
              <a:rPr b="0" lang="en-US" sz="3550" strike="noStrike" u="none">
                <a:solidFill>
                  <a:srgbClr val="d8b6a4"/>
                </a:solidFill>
                <a:effectLst/>
                <a:uFillTx/>
                <a:latin typeface="Gelasio"/>
                <a:ea typeface="Gelasio"/>
              </a:rPr>
              <a:t>Errores por Omisión y Confusión</a:t>
            </a:r>
            <a:endParaRPr b="0" lang="es-ES" sz="3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3" name="Shape 1"/>
          <p:cNvSpPr/>
          <p:nvPr/>
        </p:nvSpPr>
        <p:spPr>
          <a:xfrm>
            <a:off x="793800" y="2886480"/>
            <a:ext cx="6407640" cy="3476880"/>
          </a:xfrm>
          <a:prstGeom prst="roundRect">
            <a:avLst>
              <a:gd name="adj" fmla="val 4208"/>
            </a:avLst>
          </a:prstGeom>
          <a:solidFill>
            <a:srgbClr val="464342"/>
          </a:solidFill>
          <a:ln w="30480">
            <a:solidFill>
              <a:srgbClr val="504d4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4" name="Shape 2"/>
          <p:cNvSpPr/>
          <p:nvPr/>
        </p:nvSpPr>
        <p:spPr>
          <a:xfrm>
            <a:off x="763200" y="2886480"/>
            <a:ext cx="121680" cy="3476880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5" name="Text 3"/>
          <p:cNvSpPr/>
          <p:nvPr/>
        </p:nvSpPr>
        <p:spPr>
          <a:xfrm>
            <a:off x="1142640" y="31438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Errores por Omisión</a:t>
            </a:r>
            <a:endParaRPr b="0" lang="es-E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6" name="Text 4"/>
          <p:cNvSpPr/>
          <p:nvPr/>
        </p:nvSpPr>
        <p:spPr>
          <a:xfrm>
            <a:off x="1142640" y="3634200"/>
            <a:ext cx="580140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El usuario omite pasos obligatorios porque no los percibe como necesarios o porque pasan desapercibidos en la interfaz.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7" name="Text 5"/>
          <p:cNvSpPr/>
          <p:nvPr/>
        </p:nvSpPr>
        <p:spPr>
          <a:xfrm>
            <a:off x="1142640" y="4858920"/>
            <a:ext cx="58014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9c2c0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Casillas no marcadas en formularios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8" name="Text 6"/>
          <p:cNvSpPr/>
          <p:nvPr/>
        </p:nvSpPr>
        <p:spPr>
          <a:xfrm>
            <a:off x="1142640" y="5301360"/>
            <a:ext cx="58014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9c2c0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Campos obligatorios ignorados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9" name="Text 7"/>
          <p:cNvSpPr/>
          <p:nvPr/>
        </p:nvSpPr>
        <p:spPr>
          <a:xfrm>
            <a:off x="1142640" y="5743440"/>
            <a:ext cx="58014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9c2c0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Pasos de confirmación saltados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0" name="Shape 8"/>
          <p:cNvSpPr/>
          <p:nvPr/>
        </p:nvSpPr>
        <p:spPr>
          <a:xfrm>
            <a:off x="7428600" y="2886480"/>
            <a:ext cx="6407640" cy="3476880"/>
          </a:xfrm>
          <a:prstGeom prst="roundRect">
            <a:avLst>
              <a:gd name="adj" fmla="val 4208"/>
            </a:avLst>
          </a:prstGeom>
          <a:solidFill>
            <a:srgbClr val="464342"/>
          </a:solidFill>
          <a:ln w="30480">
            <a:solidFill>
              <a:srgbClr val="504d4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1" name="Shape 9"/>
          <p:cNvSpPr/>
          <p:nvPr/>
        </p:nvSpPr>
        <p:spPr>
          <a:xfrm>
            <a:off x="7398000" y="2886480"/>
            <a:ext cx="121680" cy="3476880"/>
          </a:xfrm>
          <a:prstGeom prst="roundRect">
            <a:avLst>
              <a:gd name="adj" fmla="val 27907"/>
            </a:avLst>
          </a:prstGeom>
          <a:solidFill>
            <a:srgbClr val="c49f8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Text 10"/>
          <p:cNvSpPr/>
          <p:nvPr/>
        </p:nvSpPr>
        <p:spPr>
          <a:xfrm>
            <a:off x="7777440" y="31438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Errores por Confusión</a:t>
            </a:r>
            <a:endParaRPr b="0" lang="es-E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3" name="Text 11"/>
          <p:cNvSpPr/>
          <p:nvPr/>
        </p:nvSpPr>
        <p:spPr>
          <a:xfrm>
            <a:off x="7777440" y="3634200"/>
            <a:ext cx="580176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La interfaz genera ambigüedad con etiquetas similares o funciones poco claras que llevan a interpretaciones erróneas.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4" name="Text 12"/>
          <p:cNvSpPr/>
          <p:nvPr/>
        </p:nvSpPr>
        <p:spPr>
          <a:xfrm>
            <a:off x="7777440" y="4858920"/>
            <a:ext cx="58017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9c2c0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"Guardar" vs. "Guardar como"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5" name="Text 13"/>
          <p:cNvSpPr/>
          <p:nvPr/>
        </p:nvSpPr>
        <p:spPr>
          <a:xfrm>
            <a:off x="7777440" y="5301360"/>
            <a:ext cx="58017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9c2c0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Iconos sin contexto claro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6" name="Text 14"/>
          <p:cNvSpPr/>
          <p:nvPr/>
        </p:nvSpPr>
        <p:spPr>
          <a:xfrm>
            <a:off x="7777440" y="5743440"/>
            <a:ext cx="580176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c9c2c0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Terminología técnica confusa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10877400" y="7430040"/>
            <a:ext cx="3753000" cy="799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 0"/>
          <p:cNvSpPr/>
          <p:nvPr/>
        </p:nvSpPr>
        <p:spPr>
          <a:xfrm>
            <a:off x="793800" y="393336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endParaRPr b="0" lang="en-U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10877400" y="7430040"/>
            <a:ext cx="3753000" cy="799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0" name=""/>
          <p:cNvSpPr txBox="1"/>
          <p:nvPr/>
        </p:nvSpPr>
        <p:spPr>
          <a:xfrm>
            <a:off x="4140000" y="236160"/>
            <a:ext cx="6084000" cy="663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0" lang="en-US" sz="3550" strike="noStrike" u="none">
                <a:solidFill>
                  <a:srgbClr val="d8b6a4"/>
                </a:solidFill>
                <a:effectLst/>
                <a:uFillTx/>
                <a:latin typeface="Gelasio"/>
                <a:ea typeface="Gelasio"/>
              </a:rPr>
              <a:t>Gravedad de los Errores</a:t>
            </a:r>
            <a:endParaRPr b="0" lang="es-ES" sz="3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2880000" y="1440000"/>
            <a:ext cx="9000000" cy="6000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 0"/>
          <p:cNvSpPr/>
          <p:nvPr/>
        </p:nvSpPr>
        <p:spPr>
          <a:xfrm>
            <a:off x="6201360" y="890640"/>
            <a:ext cx="7713360" cy="102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000"/>
              </a:lnSpc>
              <a:tabLst>
                <a:tab algn="l" pos="0"/>
              </a:tabLst>
            </a:pPr>
            <a:r>
              <a:rPr b="0" lang="en-US" sz="3200" strike="noStrike" u="none">
                <a:solidFill>
                  <a:srgbClr val="d8b6a4"/>
                </a:solidFill>
                <a:effectLst/>
                <a:uFillTx/>
                <a:latin typeface="Gelasio"/>
                <a:ea typeface="Gelasio"/>
              </a:rPr>
              <a:t>Principios para el Reconocimiento de Errores</a:t>
            </a:r>
            <a:endParaRPr b="0" lang="es-E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Text 1"/>
          <p:cNvSpPr/>
          <p:nvPr/>
        </p:nvSpPr>
        <p:spPr>
          <a:xfrm>
            <a:off x="6201360" y="1980000"/>
            <a:ext cx="7713360" cy="6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Los sistemas deben asistir activamente a los usuarios para identificar y comprender los errores, ofreciendo información clara y soluciones prácticas.</a:t>
            </a:r>
            <a:endParaRPr b="0" lang="es-E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4" name="Shape 2"/>
          <p:cNvSpPr/>
          <p:nvPr/>
        </p:nvSpPr>
        <p:spPr>
          <a:xfrm>
            <a:off x="6201360" y="3140640"/>
            <a:ext cx="459360" cy="459360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" name="Text 3"/>
          <p:cNvSpPr/>
          <p:nvPr/>
        </p:nvSpPr>
        <p:spPr>
          <a:xfrm>
            <a:off x="6278040" y="3217320"/>
            <a:ext cx="3060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1</a:t>
            </a:r>
            <a:endParaRPr b="0" lang="es-E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6" name="Text 4"/>
          <p:cNvSpPr/>
          <p:nvPr/>
        </p:nvSpPr>
        <p:spPr>
          <a:xfrm>
            <a:off x="6840000" y="3101040"/>
            <a:ext cx="275724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Mensajes comprensibles</a:t>
            </a:r>
            <a:endParaRPr b="0" lang="es-E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7" name="Text 5"/>
          <p:cNvSpPr/>
          <p:nvPr/>
        </p:nvSpPr>
        <p:spPr>
          <a:xfrm>
            <a:off x="6865560" y="3537000"/>
            <a:ext cx="7049520" cy="6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Utiliza lenguaje claro y familiar en lugar de códigos técnicos. Por ejemplo, "El servidor no está disponible" es más útil que "Error 503".</a:t>
            </a:r>
            <a:endParaRPr b="0" lang="es-E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8" name="Shape 6"/>
          <p:cNvSpPr/>
          <p:nvPr/>
        </p:nvSpPr>
        <p:spPr>
          <a:xfrm>
            <a:off x="6201360" y="4599360"/>
            <a:ext cx="459360" cy="459360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" name="Text 7"/>
          <p:cNvSpPr/>
          <p:nvPr/>
        </p:nvSpPr>
        <p:spPr>
          <a:xfrm>
            <a:off x="6278040" y="4637520"/>
            <a:ext cx="3060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2</a:t>
            </a:r>
            <a:endParaRPr b="0" lang="es-E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0" name="Text 8"/>
          <p:cNvSpPr/>
          <p:nvPr/>
        </p:nvSpPr>
        <p:spPr>
          <a:xfrm>
            <a:off x="6865560" y="4669560"/>
            <a:ext cx="255348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Diagnóstico inmediato</a:t>
            </a:r>
            <a:endParaRPr b="0" lang="es-E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1" name="Text 9"/>
          <p:cNvSpPr/>
          <p:nvPr/>
        </p:nvSpPr>
        <p:spPr>
          <a:xfrm>
            <a:off x="6865560" y="5111280"/>
            <a:ext cx="7049520" cy="6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Identifica y muestra los errores al instante, especialmente en formularios extensos, para prevenir frustraciones del usuario.</a:t>
            </a:r>
            <a:endParaRPr b="0" lang="es-E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2" name="Shape 10"/>
          <p:cNvSpPr/>
          <p:nvPr/>
        </p:nvSpPr>
        <p:spPr>
          <a:xfrm>
            <a:off x="6201360" y="6173640"/>
            <a:ext cx="459360" cy="459360"/>
          </a:xfrm>
          <a:prstGeom prst="roundRect">
            <a:avLst>
              <a:gd name="adj" fmla="val 6667"/>
            </a:avLst>
          </a:prstGeom>
          <a:solidFill>
            <a:srgbClr val="37343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3" name="Text 11"/>
          <p:cNvSpPr/>
          <p:nvPr/>
        </p:nvSpPr>
        <p:spPr>
          <a:xfrm>
            <a:off x="6278040" y="6211800"/>
            <a:ext cx="306000" cy="38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401"/>
              </a:lnSpc>
              <a:tabLst>
                <a:tab algn="l" pos="0"/>
              </a:tabLst>
            </a:pPr>
            <a:r>
              <a:rPr b="0" lang="en-US" sz="240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3</a:t>
            </a:r>
            <a:endParaRPr b="0" lang="es-ES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Text 12"/>
          <p:cNvSpPr/>
          <p:nvPr/>
        </p:nvSpPr>
        <p:spPr>
          <a:xfrm>
            <a:off x="6865560" y="6243480"/>
            <a:ext cx="2553480" cy="318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00"/>
              </a:lnSpc>
              <a:tabLst>
                <a:tab algn="l" pos="0"/>
              </a:tabLst>
            </a:pPr>
            <a:r>
              <a:rPr b="0" lang="en-US" sz="200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Tono constructivo</a:t>
            </a:r>
            <a:endParaRPr b="0" lang="es-ES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Text 13"/>
          <p:cNvSpPr/>
          <p:nvPr/>
        </p:nvSpPr>
        <p:spPr>
          <a:xfrm>
            <a:off x="6865560" y="6685200"/>
            <a:ext cx="7049520" cy="6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5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Evita que el usuario se sienta culpable. Considera el error como una oportunidad de mejora, no como un castigo.</a:t>
            </a:r>
            <a:endParaRPr b="0" lang="es-ES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10877400" y="7430040"/>
            <a:ext cx="3753000" cy="7995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-1440000" y="360"/>
            <a:ext cx="6840000" cy="8229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9" name="Text 0"/>
          <p:cNvSpPr/>
          <p:nvPr/>
        </p:nvSpPr>
        <p:spPr>
          <a:xfrm>
            <a:off x="793800" y="2089440"/>
            <a:ext cx="6812640" cy="56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450"/>
              </a:lnSpc>
              <a:tabLst>
                <a:tab algn="l" pos="0"/>
              </a:tabLst>
            </a:pPr>
            <a:r>
              <a:rPr b="0" lang="en-US" sz="3550" strike="noStrike" u="none">
                <a:solidFill>
                  <a:srgbClr val="d8b6a4"/>
                </a:solidFill>
                <a:effectLst/>
                <a:uFillTx/>
                <a:latin typeface="Gelasio"/>
                <a:ea typeface="Gelasio"/>
              </a:rPr>
              <a:t>Ejemplo de Diagnóstico Completo</a:t>
            </a:r>
            <a:endParaRPr b="0" lang="es-ES" sz="3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0" name="Text 1"/>
          <p:cNvSpPr/>
          <p:nvPr/>
        </p:nvSpPr>
        <p:spPr>
          <a:xfrm>
            <a:off x="1134000" y="3166560"/>
            <a:ext cx="7215840" cy="377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000000"/>
                </a:solidFill>
                <a:effectLst/>
                <a:uFillTx/>
                <a:latin typeface="Gelasio"/>
                <a:ea typeface="Gelasio"/>
              </a:rPr>
              <a:t>❌</a:t>
            </a:r>
            <a:r>
              <a:rPr b="0" lang="en-US" sz="1750" strike="noStrike" u="none">
                <a:solidFill>
                  <a:srgbClr val="c49f8c"/>
                </a:solidFill>
                <a:effectLst/>
                <a:uFillTx/>
                <a:latin typeface="Gelasio"/>
                <a:ea typeface="Gelasio"/>
              </a:rPr>
              <a:t> Mensaje deficiente:</a:t>
            </a: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 "Error al guardar archivo"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1" name="Text 2"/>
          <p:cNvSpPr/>
          <p:nvPr/>
        </p:nvSpPr>
        <p:spPr>
          <a:xfrm>
            <a:off x="1134000" y="3800160"/>
            <a:ext cx="7215840" cy="110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000000"/>
                </a:solidFill>
                <a:effectLst/>
                <a:uFillTx/>
                <a:latin typeface="Gelasio"/>
                <a:ea typeface="Gelasio"/>
              </a:rPr>
              <a:t>✅</a:t>
            </a:r>
            <a:r>
              <a:rPr b="0" lang="en-US" sz="1750" strike="noStrike" u="none">
                <a:solidFill>
                  <a:srgbClr val="c49f8c"/>
                </a:solidFill>
                <a:effectLst/>
                <a:uFillTx/>
                <a:latin typeface="Gelasio"/>
                <a:ea typeface="Gelasio"/>
              </a:rPr>
              <a:t> Mensaje efectivo:</a:t>
            </a: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 "El archivo no pudo guardarse porque no hay espacio suficiente en el disco. Se necesitan al menos 200 MB libres. </a:t>
            </a:r>
            <a:r>
              <a:rPr b="0" lang="en-US" sz="1750" strike="noStrike" u="sng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Liberar espacio ahora</a:t>
            </a: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"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2" name="Shape 3"/>
          <p:cNvSpPr/>
          <p:nvPr/>
        </p:nvSpPr>
        <p:spPr>
          <a:xfrm>
            <a:off x="793800" y="2911680"/>
            <a:ext cx="30240" cy="2247120"/>
          </a:xfrm>
          <a:prstGeom prst="rect">
            <a:avLst/>
          </a:prstGeom>
          <a:solidFill>
            <a:srgbClr val="c49f8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3" name="Text 4"/>
          <p:cNvSpPr/>
          <p:nvPr/>
        </p:nvSpPr>
        <p:spPr>
          <a:xfrm>
            <a:off x="793800" y="5414400"/>
            <a:ext cx="75560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Un buen diagnóstico identifica el problema, explica la causa y ofrece una solución clara al usuario.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 0"/>
          <p:cNvSpPr/>
          <p:nvPr/>
        </p:nvSpPr>
        <p:spPr>
          <a:xfrm>
            <a:off x="793800" y="1575360"/>
            <a:ext cx="7026480" cy="56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4450"/>
              </a:lnSpc>
              <a:tabLst>
                <a:tab algn="l" pos="0"/>
              </a:tabLst>
            </a:pPr>
            <a:r>
              <a:rPr b="0" lang="en-US" sz="3550" strike="noStrike" u="none">
                <a:solidFill>
                  <a:srgbClr val="d8b6a4"/>
                </a:solidFill>
                <a:effectLst/>
                <a:uFillTx/>
                <a:latin typeface="Gelasio"/>
                <a:ea typeface="Gelasio"/>
              </a:rPr>
              <a:t>Estrategias de Corrección Efectivas</a:t>
            </a:r>
            <a:endParaRPr b="0" lang="es-ES" sz="35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5" name="Text 1"/>
          <p:cNvSpPr/>
          <p:nvPr/>
        </p:nvSpPr>
        <p:spPr>
          <a:xfrm>
            <a:off x="793800" y="2595960"/>
            <a:ext cx="226440" cy="2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 Light"/>
                <a:ea typeface="Gelasio Light"/>
              </a:rPr>
              <a:t>01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6" name="Shape 2"/>
          <p:cNvSpPr/>
          <p:nvPr/>
        </p:nvSpPr>
        <p:spPr>
          <a:xfrm>
            <a:off x="793800" y="2950920"/>
            <a:ext cx="6407640" cy="30240"/>
          </a:xfrm>
          <a:prstGeom prst="rect">
            <a:avLst/>
          </a:prstGeom>
          <a:solidFill>
            <a:srgbClr val="c49f8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4400" bIns="-144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Text 3"/>
          <p:cNvSpPr/>
          <p:nvPr/>
        </p:nvSpPr>
        <p:spPr>
          <a:xfrm>
            <a:off x="793800" y="31255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Prevención Proactiva</a:t>
            </a:r>
            <a:endParaRPr b="0" lang="es-E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Text 4"/>
          <p:cNvSpPr/>
          <p:nvPr/>
        </p:nvSpPr>
        <p:spPr>
          <a:xfrm>
            <a:off x="793800" y="3615840"/>
            <a:ext cx="64076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Diseñar interfaces intuitivas que reduzcan naturalmente la posibilidad de errores antes de que ocurran.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9" name="Text 5"/>
          <p:cNvSpPr/>
          <p:nvPr/>
        </p:nvSpPr>
        <p:spPr>
          <a:xfrm>
            <a:off x="7428600" y="2595960"/>
            <a:ext cx="226440" cy="2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 Light"/>
                <a:ea typeface="Gelasio Light"/>
              </a:rPr>
              <a:t>02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0" name="Shape 6"/>
          <p:cNvSpPr/>
          <p:nvPr/>
        </p:nvSpPr>
        <p:spPr>
          <a:xfrm>
            <a:off x="7428600" y="2950920"/>
            <a:ext cx="6407640" cy="30240"/>
          </a:xfrm>
          <a:prstGeom prst="rect">
            <a:avLst/>
          </a:prstGeom>
          <a:solidFill>
            <a:srgbClr val="c49f8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4400" bIns="-144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1" name="Text 7"/>
          <p:cNvSpPr/>
          <p:nvPr/>
        </p:nvSpPr>
        <p:spPr>
          <a:xfrm>
            <a:off x="7428600" y="31255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Comunicación Clara</a:t>
            </a:r>
            <a:endParaRPr b="0" lang="es-E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2" name="Text 8"/>
          <p:cNvSpPr/>
          <p:nvPr/>
        </p:nvSpPr>
        <p:spPr>
          <a:xfrm>
            <a:off x="7428600" y="3615840"/>
            <a:ext cx="64076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Proporcionar mensajes específicos que expliquen tanto el problema como los pasos para solucionarlo.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3" name="Text 9"/>
          <p:cNvSpPr/>
          <p:nvPr/>
        </p:nvSpPr>
        <p:spPr>
          <a:xfrm>
            <a:off x="793800" y="4738320"/>
            <a:ext cx="226440" cy="2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 Light"/>
                <a:ea typeface="Gelasio Light"/>
              </a:rPr>
              <a:t>03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4" name="Shape 10"/>
          <p:cNvSpPr/>
          <p:nvPr/>
        </p:nvSpPr>
        <p:spPr>
          <a:xfrm>
            <a:off x="793800" y="5093640"/>
            <a:ext cx="6407640" cy="30240"/>
          </a:xfrm>
          <a:prstGeom prst="rect">
            <a:avLst/>
          </a:prstGeom>
          <a:solidFill>
            <a:srgbClr val="c49f8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4400" bIns="-144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Text 11"/>
          <p:cNvSpPr/>
          <p:nvPr/>
        </p:nvSpPr>
        <p:spPr>
          <a:xfrm>
            <a:off x="793800" y="52678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Recuperación Rápida</a:t>
            </a:r>
            <a:endParaRPr b="0" lang="es-E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6" name="Text 12"/>
          <p:cNvSpPr/>
          <p:nvPr/>
        </p:nvSpPr>
        <p:spPr>
          <a:xfrm>
            <a:off x="793800" y="5758200"/>
            <a:ext cx="64076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Incluir opciones como "Deshacer", "Reintentar" o "Cancelar" para facilitar la corrección inmediata.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7" name="Text 13"/>
          <p:cNvSpPr/>
          <p:nvPr/>
        </p:nvSpPr>
        <p:spPr>
          <a:xfrm>
            <a:off x="7428600" y="4738320"/>
            <a:ext cx="226440" cy="282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 Light"/>
                <a:ea typeface="Gelasio Light"/>
              </a:rPr>
              <a:t>04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Shape 14"/>
          <p:cNvSpPr/>
          <p:nvPr/>
        </p:nvSpPr>
        <p:spPr>
          <a:xfrm>
            <a:off x="7428600" y="5093640"/>
            <a:ext cx="6407640" cy="30240"/>
          </a:xfrm>
          <a:prstGeom prst="rect">
            <a:avLst/>
          </a:prstGeom>
          <a:solidFill>
            <a:srgbClr val="c49f8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14400" bIns="-14400" anchor="t">
            <a:noAutofit/>
          </a:bodyPr>
          <a:p>
            <a:endParaRPr b="0" lang="es-E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Text 15"/>
          <p:cNvSpPr/>
          <p:nvPr/>
        </p:nvSpPr>
        <p:spPr>
          <a:xfrm>
            <a:off x="7428600" y="52678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220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Validación Continua</a:t>
            </a:r>
            <a:endParaRPr b="0" lang="es-ES" sz="2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50" name="Text 16"/>
          <p:cNvSpPr/>
          <p:nvPr/>
        </p:nvSpPr>
        <p:spPr>
          <a:xfrm>
            <a:off x="7428600" y="5758200"/>
            <a:ext cx="640764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c9c2c0"/>
                </a:solidFill>
                <a:effectLst/>
                <a:uFillTx/>
                <a:latin typeface="Gelasio"/>
                <a:ea typeface="Gelasio"/>
              </a:rPr>
              <a:t>Realizar pruebas de usabilidad regulares para detectar patrones de error antes del lanzamiento.</a:t>
            </a:r>
            <a:endParaRPr b="0" lang="es-ES" sz="17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10877400" y="7430040"/>
            <a:ext cx="3753000" cy="7995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Application>LibreOffice/25.8.1.1$Windows_X86_64 LibreOffice_project/54047653041915e595ad4e45cccea684809c77b5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2025-09-25T21:42:47Z</dcterms:created>
  <dc:creator/>
  <dc:description/>
  <dc:language>es-ES</dc:language>
  <cp:lastModifiedBy/>
  <dcterms:modified xsi:type="dcterms:W3CDTF">2025-09-26T00:12:27Z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11</vt:i4>
  </property>
  <property fmtid="{D5CDD505-2E9C-101B-9397-08002B2CF9AE}" pid="3" name="PresentationFormat">
    <vt:lpwstr>On-screen Show (16:9)</vt:lpwstr>
  </property>
  <property fmtid="{D5CDD505-2E9C-101B-9397-08002B2CF9AE}" pid="4" name="Slides">
    <vt:i4>11</vt:i4>
  </property>
</Properties>
</file>